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10dff3e8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210dff3e8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a210dff3e8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10dff3e8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210dff3e8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a210dff3e8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10dff3e8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10dff3e8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a210dff3e8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210dff3e8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210dff3e8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a210dff3e8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210dff3e8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210dff3e8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a210dff3e8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210dff3e8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210dff3e8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a210dff3e8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210dff3e8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210dff3e8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a210dff3e8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210dff3e8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210dff3e8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a210dff3e8_0_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210dff3e8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210dff3e8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a210dff3e8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210dff3e8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210dff3e8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a210dff3e8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10dff3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210dff3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a210dff3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210dff3e8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210dff3e8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a210dff3e8_0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210dff3e8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210dff3e8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a210dff3e8_0_4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210dff3e8_0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210dff3e8_0_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a210dff3e8_0_5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210dff3e8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210dff3e8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a210dff3e8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210dff3e8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210dff3e8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a210dff3e8_0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210dff3e8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210dff3e8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a210dff3e8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210dff3e8_0_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210dff3e8_0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a210dff3e8_0_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210dff3e8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210dff3e8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a210dff3e8_0_4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210dff3e8_0_5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210dff3e8_0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a210dff3e8_0_5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210dff3e8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210dff3e8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a210dff3e8_0_5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210dff3e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210dff3e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a210dff3e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210dff3e8_0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210dff3e8_0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a210dff3e8_0_5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210dff3e8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210dff3e8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a210dff3e8_0_5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210dff3e8_0_6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a210dff3e8_0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a210dff3e8_0_6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10dff3e8_0_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10dff3e8_0_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a210dff3e8_0_6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210dff3e8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210dff3e8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a210dff3e8_0_6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210dff3e8_0_6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210dff3e8_0_6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a210dff3e8_0_6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210dff3e8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210dff3e8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a210dff3e8_0_6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210dff3e8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210dff3e8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a210dff3e8_0_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210dff3e8_0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210dff3e8_0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a210dff3e8_0_6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210dff3e8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210dff3e8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a210dff3e8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10dff3e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10dff3e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a210dff3e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210dff3e8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210dff3e8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a210dff3e8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210dff3e8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210dff3e8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a210dff3e8_0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10dff3e8_0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10dff3e8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a210dff3e8_0_7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210dff3e8_0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210dff3e8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a210dff3e8_0_7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210dff3e8_0_7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210dff3e8_0_7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a210dff3e8_0_7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210dff3e8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210dff3e8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a210dff3e8_0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210dff3e8_0_7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210dff3e8_0_7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a210dff3e8_0_7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210dff3e8_0_8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210dff3e8_0_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a210dff3e8_0_8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22d0490b7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22d0490b7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a22d0490b7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22d0490b7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22d0490b7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a22d0490b7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10dff3e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10dff3e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210dff3e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22d0490b7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22d0490b7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a22d0490b7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22d0490b7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a22d0490b7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a22d0490b7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22d0490b7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22d0490b7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a22d0490b7_0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c0a375bc1_8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c0a375bc1_8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ac0a375bc1_8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22d0490b7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a22d0490b7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a22d0490b7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22d0490b7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22d0490b7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a22d0490b7_0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22d0490b7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22d0490b7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a22d0490b7_0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2d0490b7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2d0490b7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a22d0490b7_0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22d0490b7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a22d0490b7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a22d0490b7_0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2d0490b7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2d0490b7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a22d0490b7_0_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10dff3e8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10dff3e8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a210dff3e8_0_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22d0490b7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22d0490b7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a22d0490b7_0_4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a22d0490b7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a22d0490b7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a22d0490b7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22d0490b7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22d0490b7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a22d0490b7_0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10dff3e8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210dff3e8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a210dff3e8_0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092b4d64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5092b4d64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a5092b4d64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092b4d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5092b4d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a5092b4d6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-86"/>
          <a:stretch/>
        </p:blipFill>
        <p:spPr>
          <a:xfrm>
            <a:off x="0" y="0"/>
            <a:ext cx="3378200" cy="652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ctrTitle"/>
          </p:nvPr>
        </p:nvSpPr>
        <p:spPr>
          <a:xfrm>
            <a:off x="3861672" y="1122363"/>
            <a:ext cx="680632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861670" y="3602038"/>
            <a:ext cx="6806329" cy="70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" name="Google Shape;25;p2"/>
          <p:cNvSpPr txBox="1"/>
          <p:nvPr>
            <p:ph idx="2" type="body"/>
          </p:nvPr>
        </p:nvSpPr>
        <p:spPr>
          <a:xfrm>
            <a:off x="3861670" y="4548111"/>
            <a:ext cx="680632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-90"/>
          <a:stretch/>
        </p:blipFill>
        <p:spPr>
          <a:xfrm>
            <a:off x="0" y="0"/>
            <a:ext cx="3378200" cy="652102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type="ctrTitle"/>
          </p:nvPr>
        </p:nvSpPr>
        <p:spPr>
          <a:xfrm>
            <a:off x="3861672" y="1122363"/>
            <a:ext cx="6806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3861670" y="3602038"/>
            <a:ext cx="6806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3861670" y="4548111"/>
            <a:ext cx="68064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3842050" y="1709738"/>
            <a:ext cx="75051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3842050" y="4589463"/>
            <a:ext cx="75051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85" y="0"/>
            <a:ext cx="3378084" cy="65210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838200" y="788817"/>
            <a:ext cx="10515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900"/>
              <a:buChar char="▪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153552" y="129755"/>
            <a:ext cx="5705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900"/>
              <a:buChar char="▪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900"/>
              <a:buChar char="▪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7"/>
          <p:cNvSpPr txBox="1"/>
          <p:nvPr>
            <p:ph idx="3" type="body"/>
          </p:nvPr>
        </p:nvSpPr>
        <p:spPr>
          <a:xfrm>
            <a:off x="153552" y="129755"/>
            <a:ext cx="5705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838200" y="788817"/>
            <a:ext cx="10515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839788" y="2505075"/>
            <a:ext cx="51579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900"/>
              <a:buChar char="▪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8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900"/>
              <a:buChar char="▪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788817"/>
            <a:ext cx="10515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5" type="body"/>
          </p:nvPr>
        </p:nvSpPr>
        <p:spPr>
          <a:xfrm>
            <a:off x="153552" y="129755"/>
            <a:ext cx="5705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53552" y="129755"/>
            <a:ext cx="5705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o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⮚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✔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838200" y="788817"/>
            <a:ext cx="10515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3200"/>
              <a:buChar char="▪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p21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E3061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2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3842050" y="1709738"/>
            <a:ext cx="75053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3842050" y="4589463"/>
            <a:ext cx="7505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85" y="0"/>
            <a:ext cx="3378084" cy="652102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838200" y="788817"/>
            <a:ext cx="10515600" cy="901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153552" y="129755"/>
            <a:ext cx="5705672" cy="591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153552" y="129755"/>
            <a:ext cx="5705672" cy="591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38200" y="788817"/>
            <a:ext cx="10515600" cy="901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838200" y="788817"/>
            <a:ext cx="10515600" cy="901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5" type="body"/>
          </p:nvPr>
        </p:nvSpPr>
        <p:spPr>
          <a:xfrm>
            <a:off x="153552" y="129755"/>
            <a:ext cx="5705672" cy="591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153552" y="129755"/>
            <a:ext cx="5705672" cy="591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838200" y="788817"/>
            <a:ext cx="10515600" cy="901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E3061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0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25004"/>
            <a:ext cx="12192000" cy="3310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E3061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33685" y="6525004"/>
            <a:ext cx="2743200" cy="33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261967" y="6525003"/>
            <a:ext cx="7930033" cy="33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2963288" y="6521029"/>
            <a:ext cx="564805" cy="33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78318" y="188640"/>
            <a:ext cx="1373992" cy="65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52310" y="1556792"/>
            <a:ext cx="339690" cy="50405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6525004"/>
            <a:ext cx="12192000" cy="330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E3061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E3061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✔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78318" y="188640"/>
            <a:ext cx="1373992" cy="65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52310" y="1556792"/>
            <a:ext cx="339690" cy="50405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youb.karine@isen-ouest.yncrea.fr" TargetMode="External"/><Relationship Id="rId4" Type="http://schemas.openxmlformats.org/officeDocument/2006/relationships/hyperlink" Target="https://bigbb.isen-ouest.fr/b/ayo-xny-7u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5iV_hB08Uns" TargetMode="External"/><Relationship Id="rId4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r.wikipedia.org/wiki/Apprentissage_automatique" TargetMode="External"/><Relationship Id="rId4" Type="http://schemas.openxmlformats.org/officeDocument/2006/relationships/hyperlink" Target="https://fr.wikipedia.org/wiki/Apprentissage_profon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r.wikipedia.org/wiki/Apprentissage_automatique" TargetMode="External"/><Relationship Id="rId4" Type="http://schemas.openxmlformats.org/officeDocument/2006/relationships/hyperlink" Target="https://fr.wikipedia.org/wiki/Apprentissage_profon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hyperlink" Target="https://insights.stackoverflow.com/survey/2020#technology-programming-scripting-and-markup-languages-professional-developers" TargetMode="External"/><Relationship Id="rId5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r.wikipedia.org/wiki/Intelligence_artificielle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ctrTitle"/>
          </p:nvPr>
        </p:nvSpPr>
        <p:spPr>
          <a:xfrm>
            <a:off x="4135475" y="1520475"/>
            <a:ext cx="75159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fr" sz="4800"/>
              <a:t>Intelligence Artificielle (IA)</a:t>
            </a:r>
            <a:endParaRPr sz="4800"/>
          </a:p>
          <a:p>
            <a:pPr indent="-5334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fr" sz="4800"/>
              <a:t>Généralités -</a:t>
            </a:r>
            <a:endParaRPr sz="4800"/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3861670" y="3449638"/>
            <a:ext cx="6806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2400"/>
              <a:buNone/>
            </a:pPr>
            <a:r>
              <a:rPr lang="fr"/>
              <a:t>Groupe des étudiants : M1</a:t>
            </a:r>
            <a:endParaRPr/>
          </a:p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3861670" y="4548111"/>
            <a:ext cx="68064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"/>
              <a:t>Ayoub KARINE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"/>
              <a:t>E-Mail : </a:t>
            </a:r>
            <a:r>
              <a:rPr lang="fr" u="sng">
                <a:solidFill>
                  <a:schemeClr val="hlink"/>
                </a:solidFill>
                <a:hlinkClick r:id="rId3"/>
              </a:rPr>
              <a:t>ayoub.karine@isen-ouest.yncrea.fr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"/>
              <a:t>Numéro de bureau : A214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"/>
              <a:t>Bureau virtuel : </a:t>
            </a:r>
            <a:r>
              <a:rPr lang="fr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Lien</a:t>
            </a:r>
            <a:r>
              <a:rPr lang="fr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300">
                <a:latin typeface="Arial"/>
                <a:ea typeface="Arial"/>
                <a:cs typeface="Arial"/>
                <a:sym typeface="Arial"/>
              </a:rPr>
              <a:t>(Code d'accès : 266184)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8" name="Google Shape;268;p3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69" name="Google Shape;269;p3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250" y="2117473"/>
            <a:ext cx="6043950" cy="396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9" name="Google Shape;279;p3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80" name="Google Shape;280;p3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647" y="2117476"/>
            <a:ext cx="6512604" cy="3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91" name="Google Shape;291;p3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00" y="1747175"/>
            <a:ext cx="7023075" cy="4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1" name="Google Shape;301;p3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02" name="Google Shape;302;p3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63" y="2331354"/>
            <a:ext cx="2959325" cy="29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2" name="Google Shape;312;p3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13" name="Google Shape;313;p3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Description automatique des images 2D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100" y="2991450"/>
            <a:ext cx="6928374" cy="21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22" name="Google Shape;322;p3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3" name="Google Shape;323;p3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24" name="Google Shape;324;p3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Description automatique des images 2D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Segmentation sémantique d'une scène 3D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425" y="2534913"/>
            <a:ext cx="5970925" cy="276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075" y="5582324"/>
            <a:ext cx="7586475" cy="2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/>
        </p:nvSpPr>
        <p:spPr>
          <a:xfrm>
            <a:off x="10657725" y="2783200"/>
            <a:ext cx="1097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Nuage de points 3D</a:t>
            </a:r>
            <a:endParaRPr b="1" sz="1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10581525" y="4231000"/>
            <a:ext cx="1458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Résultat de la segmentation</a:t>
            </a:r>
            <a:endParaRPr b="1" sz="1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7" name="Google Shape;337;p3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38" name="Google Shape;338;p3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Description automatique des images 2D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Segmentation sémantique d'une scène 3D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Robotique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andle is a mobile manipulation robot designed for logistics. Handle autonomously performs mixed SKU pallet building and depalletizing after initialization and localizing against the pallets. The on-board vision system on Handle tracks the marked pallets for navigation and finds individual boxes for grasping and placing.&#10;&#10;When Handle places a boxes onto a pallet, it uses force control to nestle each box up against its neighbors.  The boxes used in the video weigh about 5 Kg (11 lbs), but the robot is designed to handle boxes up to (15 Kg) (33 lb).  This version of Handle works with pallets that are 1.2 m deep and 1.7 m tall (48 inches deep and 68 inches tall)." id="340" name="Google Shape;340;p38" title="Handle Robot Reimagined for Logist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25" y="2050249"/>
            <a:ext cx="5506900" cy="41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8" name="Google Shape;348;p3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49" name="Google Shape;349;p3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Description automatique des images 2D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Segmentation sémantique d'une scène 3D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Robotique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ssistant personnel virtuel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888" y="1963726"/>
            <a:ext cx="6732075" cy="44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358" name="Google Shape;358;p4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9" name="Google Shape;359;p4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60" name="Google Shape;360;p4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33675" y="1355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Système de recommandation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Traduction automatique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Reconnaissance de visage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Description automatique des images 2D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Segmentation sémantique d'une scène 3D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Robotique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Assistant personnel virtuel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Reconnaissance des empreintes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…..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875" y="2485672"/>
            <a:ext cx="4845274" cy="2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9" name="Google Shape;369;p4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70" name="Google Shape;370;p4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33700" y="1095600"/>
            <a:ext cx="65511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L'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automatique (machine learning)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se fonde sur des approches mathématiques et statistiques pour donner aux ordinateurs la capacité d'apprendre à partir de données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, c'est-à-dire d'améliorer leurs performances à résoudre des tâches sans être explicitement programmés pour chacune [1]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L'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profond (deep learning)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est un ensemble de méthodes d'apprentissage automatique tentant de modéliser avec un haut niveau d’abstraction des données grâce à des architectures articulées de différentes transformations non linéaires [2]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1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Disciplines de l'intelligence artificielle</a:t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6704850" y="1816425"/>
            <a:ext cx="5049300" cy="406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7614775" y="2411775"/>
            <a:ext cx="3259500" cy="28770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8306425" y="2990625"/>
            <a:ext cx="1876200" cy="1719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8281225" y="1946900"/>
            <a:ext cx="2289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alibri"/>
                <a:ea typeface="Calibri"/>
                <a:cs typeface="Calibri"/>
                <a:sym typeface="Calibri"/>
              </a:rPr>
              <a:t>Intelligence artificielle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8128825" y="2632700"/>
            <a:ext cx="282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Apprentissage automatique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8357425" y="3547100"/>
            <a:ext cx="282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Apprentissage profond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6584800" y="5731725"/>
            <a:ext cx="5049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baseline="30000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https://fr.wikipedia.org/wiki/Apprentissage_automatique</a:t>
            </a:r>
            <a:b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baseline="30000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https://fr.wikipedia.org/wiki/Apprentissage_profond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838200" y="268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suis-je ?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180" name="Google Shape;180;p24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</a:t>
            </a:r>
            <a:r>
              <a:rPr lang="fr"/>
              <a:t>                                                                     ayoub.karine@isen-ouest.yncrea.fr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1017" l="-7817" r="-8691" t="1164"/>
          <a:stretch/>
        </p:blipFill>
        <p:spPr>
          <a:xfrm>
            <a:off x="204300" y="1682926"/>
            <a:ext cx="11149499" cy="4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4030937" y="1049267"/>
            <a:ext cx="41847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Parcours académique</a:t>
            </a:r>
            <a:endParaRPr b="1" sz="3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6" name="Google Shape;386;p4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387" name="Google Shape;387;p4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33700" y="1095600"/>
            <a:ext cx="65511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L'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automatique (machine learning)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se fonde sur des approches mathématiques et statistiques pour donner aux ordinateurs la capacité d'apprendre à partir de données, c'est-à-dire d'améliorer leurs performances à résoudre des tâches sans être explicitement programmés pour chacune [1]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L'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profond (deep learning)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est un ensemble de méthodes d'apprentissage automatique tentant de modéliser avec un haut niveau d’abstraction des données grâce à des architectures articulées de différentes transformations non linéaires [2]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2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Disciplines de l'intelligence artificielle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704850" y="1816425"/>
            <a:ext cx="5049300" cy="406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7614775" y="2411775"/>
            <a:ext cx="3259500" cy="28770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>
            <a:off x="8306425" y="2990625"/>
            <a:ext cx="1876200" cy="1719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8281225" y="1946900"/>
            <a:ext cx="2289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alibri"/>
                <a:ea typeface="Calibri"/>
                <a:cs typeface="Calibri"/>
                <a:sym typeface="Calibri"/>
              </a:rPr>
              <a:t>Intelligence artificielle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8128825" y="2632700"/>
            <a:ext cx="282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Apprentissage automatique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8357425" y="3547100"/>
            <a:ext cx="282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Apprentissage profond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6584800" y="5731725"/>
            <a:ext cx="5049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baseline="30000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https://fr.wikipedia.org/wiki/Apprentissage_automatique</a:t>
            </a:r>
            <a:b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baseline="30000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https://fr.wikipedia.org/wiki/Apprentissage_profond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7056300" y="1025850"/>
            <a:ext cx="1388700" cy="744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Contenu</a:t>
            </a:r>
            <a:r>
              <a:rPr lang="fr"/>
              <a:t> de ce cours</a:t>
            </a:r>
            <a:endParaRPr/>
          </a:p>
        </p:txBody>
      </p:sp>
      <p:cxnSp>
        <p:nvCxnSpPr>
          <p:cNvPr id="398" name="Google Shape;398;p42"/>
          <p:cNvCxnSpPr>
            <a:endCxn id="397" idx="2"/>
          </p:cNvCxnSpPr>
          <p:nvPr/>
        </p:nvCxnSpPr>
        <p:spPr>
          <a:xfrm rot="10800000">
            <a:off x="7750650" y="1770450"/>
            <a:ext cx="797400" cy="978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5" name="Google Shape;405;p4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06" name="Google Shape;406;p4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07" name="Google Shape;407;p43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Apprentissage automatique</a:t>
            </a:r>
            <a:endParaRPr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00" y="2383800"/>
            <a:ext cx="6074299" cy="34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/>
        </p:nvSpPr>
        <p:spPr>
          <a:xfrm>
            <a:off x="41325" y="1867875"/>
            <a:ext cx="45108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Approche traditionnelle (sans apprentissage automatique)</a:t>
            </a:r>
            <a:endParaRPr b="1"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41325" y="930575"/>
            <a:ext cx="9705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Détection de SPAM dans les emails (spam ou non-spam)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18" name="Google Shape;418;p4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19" name="Google Shape;419;p44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Apprentissage automatique</a:t>
            </a:r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00" y="2383800"/>
            <a:ext cx="6074299" cy="34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/>
        </p:nvSpPr>
        <p:spPr>
          <a:xfrm>
            <a:off x="41325" y="1867875"/>
            <a:ext cx="45108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Approche traditionnelle (sans apprentissage automatique)</a:t>
            </a:r>
            <a:endParaRPr b="1"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44"/>
          <p:cNvCxnSpPr/>
          <p:nvPr/>
        </p:nvCxnSpPr>
        <p:spPr>
          <a:xfrm flipH="1">
            <a:off x="6115700" y="1716600"/>
            <a:ext cx="6300" cy="4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800" y="2260025"/>
            <a:ext cx="6009074" cy="3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/>
        </p:nvSpPr>
        <p:spPr>
          <a:xfrm>
            <a:off x="7064650" y="1490950"/>
            <a:ext cx="4069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Approche basée sur l'apprentissage automatique</a:t>
            </a:r>
            <a:endParaRPr b="1"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41325" y="930575"/>
            <a:ext cx="9705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Détection de SPAM dans les emails (spam ou non-spam)</a:t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1674450" y="2969275"/>
            <a:ext cx="19467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Plusieurs règles !!!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3" name="Google Shape;433;p4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34" name="Google Shape;434;p4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300" y="1324200"/>
            <a:ext cx="7100700" cy="50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la science de données 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3" name="Google Shape;443;p4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44" name="Google Shape;444;p4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45" name="Google Shape;445;p46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la science de données ?</a:t>
            </a:r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75" y="1301125"/>
            <a:ext cx="10561475" cy="49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838200" y="25633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980000"/>
                </a:solidFill>
              </a:rPr>
              <a:t>Types des systèmes d'apprentissage automatique</a:t>
            </a:r>
            <a:endParaRPr sz="5000">
              <a:solidFill>
                <a:srgbClr val="980000"/>
              </a:solidFill>
            </a:endParaRPr>
          </a:p>
        </p:txBody>
      </p:sp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4" name="Google Shape;454;p4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55" name="Google Shape;455;p4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méthodes d'apprentissage automatique</a:t>
            </a:r>
            <a:endParaRPr/>
          </a:p>
        </p:txBody>
      </p:sp>
      <p:sp>
        <p:nvSpPr>
          <p:cNvPr id="462" name="Google Shape;462;p4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3" name="Google Shape;463;p4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64" name="Google Shape;464;p4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65" name="Google Shape;465;p48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via la supervision humaine 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 (supervised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non-supervisé (unsupervised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semi-supervisé (semisupervised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par renforcement (reinforcement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</a:t>
            </a:r>
            <a:r>
              <a:rPr lang="fr" sz="4200"/>
              <a:t>Apprentissage via la supervision humaine ?</a:t>
            </a:r>
            <a:endParaRPr sz="4200"/>
          </a:p>
        </p:txBody>
      </p:sp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3" name="Google Shape;473;p4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74" name="Google Shape;474;p4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75" name="Google Shape;475;p49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les données d'apprentissage, utilisant comme input de l'algorithme, contiennent la solution désirée (=classes=labels)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un nombre bien défini de classes 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01" y="2507601"/>
            <a:ext cx="10422151" cy="34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3" name="Google Shape;483;p5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84" name="Google Shape;484;p5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les données d'apprentissage, utilisant comme input de l'algorithme, contiennent la solution désirée (=classes=labels)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un nombre bien défini de classes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Régression (regression)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la classe est une valeur numérique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Exemple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prédire le prix d'une voiture en se basant sur ses caractéristiques (features) : kilométrage, âge, marque, etc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876" y="3410100"/>
            <a:ext cx="6001476" cy="30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4" name="Google Shape;494;p5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495" name="Google Shape;495;p5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496" name="Google Shape;496;p51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les données d'apprentissage, utilisant comme input de l'algorithme, contiennent la solution désirée (=classes=labels)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Classification : un nombre bien défini de classes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Régression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la classe est une valeur numérique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K-plus proche voisin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Régression linéaire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Régression logistique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Support Vector Machines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Arbre de décision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1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  <p:pic>
        <p:nvPicPr>
          <p:cNvPr id="498" name="Google Shape;4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300" y="3079950"/>
            <a:ext cx="4951626" cy="32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838200" y="-49383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suis-je ?</a:t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0" name="Google Shape;190;p2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191" name="Google Shape;191;p25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</a:t>
            </a:r>
            <a:r>
              <a:rPr lang="fr"/>
              <a:t>                                                                      ayoub.karine@isen-ouest.yncrea.fr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3968500" y="876000"/>
            <a:ext cx="4129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Parcours professionnel</a:t>
            </a:r>
            <a:endParaRPr b="1" sz="3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9355" l="-3412" r="8625" t="-4142"/>
          <a:stretch/>
        </p:blipFill>
        <p:spPr>
          <a:xfrm>
            <a:off x="2503225" y="1206775"/>
            <a:ext cx="8102500" cy="52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7956425" y="3726175"/>
            <a:ext cx="2777400" cy="22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5" name="Google Shape;505;p5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06" name="Google Shape;506;p5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07" name="Google Shape;507;p52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non-supervisé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labels des données ne sont pas utilisés dans l'apprentissage. Le système essaie d'apprendre sans </a:t>
            </a:r>
            <a:r>
              <a:rPr i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"teacher"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400" y="2770050"/>
            <a:ext cx="7351924" cy="35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6" name="Google Shape;516;p5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17" name="Google Shape;517;p5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18" name="Google Shape;518;p53"/>
          <p:cNvSpPr txBox="1"/>
          <p:nvPr/>
        </p:nvSpPr>
        <p:spPr>
          <a:xfrm>
            <a:off x="-92825" y="911575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non-supervisé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: l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labels des données ne sont pas utilisés dans l'apprentissage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Le système essaie d'apprendre sans </a:t>
            </a:r>
            <a:r>
              <a:rPr i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"teacher"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Exemple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 Analysis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750" y="2235075"/>
            <a:ext cx="5994075" cy="2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3"/>
          <p:cNvSpPr txBox="1"/>
          <p:nvPr/>
        </p:nvSpPr>
        <p:spPr>
          <a:xfrm>
            <a:off x="8060050" y="5010675"/>
            <a:ext cx="2781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Détection des groupes des visiteurs similaire d'un blog</a:t>
            </a:r>
            <a:br>
              <a:rPr lang="f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700">
              <a:solidFill>
                <a:srgbClr val="0000FF"/>
              </a:solidFill>
            </a:endParaRPr>
          </a:p>
        </p:txBody>
      </p:sp>
      <p:sp>
        <p:nvSpPr>
          <p:cNvPr id="521" name="Google Shape;521;p53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8" name="Google Shape;528;p5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29" name="Google Shape;529;p5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30" name="Google Shape;530;p54"/>
          <p:cNvSpPr txBox="1"/>
          <p:nvPr/>
        </p:nvSpPr>
        <p:spPr>
          <a:xfrm>
            <a:off x="-92825" y="911575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non-supervisé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labels des données ne sont pas utilisés dans l'apprentissage. Le système essaie d'apprendre sans </a:t>
            </a:r>
            <a:r>
              <a:rPr i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"teacher"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Exemple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 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Détection d'anomalies 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One-class SVM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250" y="2228625"/>
            <a:ext cx="6696624" cy="32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4"/>
          <p:cNvSpPr txBox="1"/>
          <p:nvPr/>
        </p:nvSpPr>
        <p:spPr>
          <a:xfrm>
            <a:off x="7376775" y="5213100"/>
            <a:ext cx="2781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Détection des fraudes</a:t>
            </a:r>
            <a:br>
              <a:rPr lang="f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700">
              <a:solidFill>
                <a:srgbClr val="0000FF"/>
              </a:solidFill>
            </a:endParaRPr>
          </a:p>
        </p:txBody>
      </p:sp>
      <p:sp>
        <p:nvSpPr>
          <p:cNvPr id="533" name="Google Shape;533;p54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50" y="1592425"/>
            <a:ext cx="6203549" cy="40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1" name="Google Shape;541;p5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42" name="Google Shape;542;p5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43" name="Google Shape;543;p55"/>
          <p:cNvSpPr txBox="1"/>
          <p:nvPr/>
        </p:nvSpPr>
        <p:spPr>
          <a:xfrm>
            <a:off x="-92825" y="911575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non-supervisé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labels des données ne sont pas utilisés dans l'apprentissage. Le système essaie d'apprendre sans </a:t>
            </a:r>
            <a:r>
              <a:rPr i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"teacher"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Exemple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 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Détection d'anomalies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One-class SVM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et réduction de dimensionnalité 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(PCA)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PCA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t-distributed Stochastic Neighbor Embedding (t-SNE)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5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1" name="Google Shape;551;p5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52" name="Google Shape;552;p5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53" name="Google Shape;553;p56"/>
          <p:cNvSpPr txBox="1"/>
          <p:nvPr/>
        </p:nvSpPr>
        <p:spPr>
          <a:xfrm>
            <a:off x="-92825" y="911575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non-supervisé 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labels des données ne sont pas utilisés dans l'apprentissage. Le système essaie d'apprendre sans </a:t>
            </a:r>
            <a:r>
              <a:rPr i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"teacher"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Exemple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 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Détection d'anomalies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One-class SVM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et réduction de dimensionnalité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(PCA)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PCA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t-distributed Stochastic Neighbor Embedding (t-SNE)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des règles d'association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Apriori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o"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...</a:t>
            </a:r>
            <a:br>
              <a:rPr lang="fr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7406300" y="5088675"/>
            <a:ext cx="3922500" cy="518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Calibri"/>
                <a:ea typeface="Calibri"/>
                <a:cs typeface="Calibri"/>
                <a:sym typeface="Calibri"/>
              </a:rPr>
              <a:t>{Pain, Oeuf}                          {Lait}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56"/>
          <p:cNvCxnSpPr/>
          <p:nvPr/>
        </p:nvCxnSpPr>
        <p:spPr>
          <a:xfrm flipH="1" rot="10800000">
            <a:off x="8968950" y="5386075"/>
            <a:ext cx="1423500" cy="12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6"/>
          <p:cNvSpPr txBox="1"/>
          <p:nvPr/>
        </p:nvSpPr>
        <p:spPr>
          <a:xfrm>
            <a:off x="7730450" y="5702475"/>
            <a:ext cx="3274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Itemset = {Pain, Oeuf, Lait}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6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4" name="Google Shape;564;p5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65" name="Google Shape;565;p5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66" name="Google Shape;566;p57"/>
          <p:cNvSpPr txBox="1"/>
          <p:nvPr/>
        </p:nvSpPr>
        <p:spPr>
          <a:xfrm>
            <a:off x="-92825" y="911575"/>
            <a:ext cx="120417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non-supervisé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les données d'apprentissages sont partiellement étiquetées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7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4" name="Google Shape;574;p5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75" name="Google Shape;575;p5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76" name="Google Shape;576;p58"/>
          <p:cNvSpPr txBox="1"/>
          <p:nvPr/>
        </p:nvSpPr>
        <p:spPr>
          <a:xfrm>
            <a:off x="-92825" y="911575"/>
            <a:ext cx="120417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non-supervisé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les données d'apprentissages sont partiellement étiquetées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 Chargement des photos dans Google Photos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o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Partie non-supervisée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Reconnaissance de l'apparition des personnes dans chaque image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⮚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personne A apparaît dans les photos 1, 5 et 11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⮚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personne B apparaît dans les photos 2, 5 et 7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o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Partie supervisée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L'utilisateur donne un nom aux </a:t>
            </a:r>
            <a:b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o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Résultat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Google Photos est capable de donner des </a:t>
            </a:r>
            <a:b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noms aux personnes existantes dans chaque photo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00" y="3873550"/>
            <a:ext cx="4274699" cy="209047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5" name="Google Shape;585;p5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86" name="Google Shape;586;p5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87" name="Google Shape;587;p59"/>
          <p:cNvSpPr txBox="1"/>
          <p:nvPr/>
        </p:nvSpPr>
        <p:spPr>
          <a:xfrm>
            <a:off x="-92825" y="911575"/>
            <a:ext cx="120417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non-supervisé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les données d'apprentissages sont partiellement étiquetées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Quelques méthodes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o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belief networks (DBNs) = non-supervisé + supervisé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o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9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5" name="Google Shape;595;p6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596" name="Google Shape;596;p6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597" name="Google Shape;597;p60"/>
          <p:cNvSpPr txBox="1"/>
          <p:nvPr/>
        </p:nvSpPr>
        <p:spPr>
          <a:xfrm>
            <a:off x="-92825" y="911575"/>
            <a:ext cx="120417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non-supervisé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</a:t>
            </a: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par renforcement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Principe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Système d'apprentissage = agent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observe l'environnement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sélectionne et exécute des actions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obtient des récompenses ou des pénalités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mets à jour la politique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948" y="1629775"/>
            <a:ext cx="5393049" cy="38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0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6" name="Google Shape;606;p6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07" name="Google Shape;607;p6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-92825" y="911575"/>
            <a:ext cx="120417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non-supervisé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</a:t>
            </a: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par renforcement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Principe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Exemples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Voiture autonome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Robotiques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DeepMind’s AlphaGo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romanL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….</a:t>
            </a: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451" y="2498976"/>
            <a:ext cx="6550050" cy="35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1- Apprentissage via la supervision humaine ?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838200" y="26817"/>
            <a:ext cx="10515600" cy="90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Informations pratiques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77175" y="15085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fr">
                <a:solidFill>
                  <a:srgbClr val="000000"/>
                </a:solidFill>
              </a:rPr>
              <a:t>Matières à enseigner à l'ISEN en 2020-2021 </a:t>
            </a:r>
            <a:endParaRPr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fr"/>
              <a:t>CIR1 : Développement web </a:t>
            </a:r>
            <a:endParaRPr/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fr"/>
              <a:t>CIR2 : Communication web, PHP</a:t>
            </a:r>
            <a:endParaRPr/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fr"/>
              <a:t>CSI3 : Développement web</a:t>
            </a:r>
            <a:endParaRPr/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fr"/>
              <a:t>M1 : Web dynamique, Intelligence Artificielle (IA)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3" name="Google Shape;203;p2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04" name="Google Shape;204;p26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</a:t>
            </a:r>
            <a:r>
              <a:rPr lang="fr"/>
              <a:t>                                                                       ayoub.karine@isen-ouest.yncrea.fr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2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méthodes d'apprentissage automatique</a:t>
            </a:r>
            <a:endParaRPr/>
          </a:p>
        </p:txBody>
      </p:sp>
      <p:sp>
        <p:nvSpPr>
          <p:cNvPr id="617" name="Google Shape;617;p6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8" name="Google Shape;618;p6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19" name="Google Shape;619;p6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via la supervision humaine 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supervisé (supervised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non-supervisé (unsupervised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 (semisupervised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par renforcement (reinforcement learning)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en ligne VS Apprentissage hors ligne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hors ligne (batch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en ligne (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online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fr" sz="4000"/>
            </a:br>
            <a:r>
              <a:rPr lang="fr" sz="4000"/>
              <a:t>2- </a:t>
            </a:r>
            <a:r>
              <a:rPr lang="fr" sz="4000"/>
              <a:t>Apprentissage en ligne </a:t>
            </a:r>
            <a:r>
              <a:rPr b="0" lang="fr" sz="4000"/>
              <a:t>VS</a:t>
            </a:r>
            <a:r>
              <a:rPr lang="fr" sz="4000"/>
              <a:t> Apprentissage hors ligne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8" name="Google Shape;628;p6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29" name="Google Shape;629;p6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30" name="Google Shape;630;p63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pprentissage hors ligne (batch learning)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apprentissage sur toutes les données ⇒ nécessite un temps chronophage d'apprentissage ⇒ souvent effectué hors ligne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400" y="2524581"/>
            <a:ext cx="7929899" cy="353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fr" sz="4000"/>
            </a:br>
            <a:r>
              <a:rPr lang="fr" sz="4000"/>
              <a:t>2- Apprentissage en ligne </a:t>
            </a:r>
            <a:r>
              <a:rPr b="0" lang="fr" sz="4000"/>
              <a:t>VS</a:t>
            </a:r>
            <a:r>
              <a:rPr lang="fr" sz="4000"/>
              <a:t> Apprentissage hors ligne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9" name="Google Shape;639;p6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40" name="Google Shape;640;p6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41" name="Google Shape;641;p64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hors ligne (batch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en ligne (online learning)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les données sont intégrées séquentiellement à l'algorithme. Utile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un flux continu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des ressources </a:t>
            </a:r>
            <a:b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matérielles limitées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825" y="2056800"/>
            <a:ext cx="8088174" cy="3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5"/>
          <p:cNvSpPr txBox="1"/>
          <p:nvPr>
            <p:ph type="title"/>
          </p:nvPr>
        </p:nvSpPr>
        <p:spPr>
          <a:xfrm>
            <a:off x="2286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fr" sz="4000"/>
            </a:br>
            <a:r>
              <a:rPr lang="fr" sz="4000"/>
              <a:t>2- Apprentissage en ligne </a:t>
            </a:r>
            <a:r>
              <a:rPr b="0" lang="fr" sz="4000"/>
              <a:t>VS</a:t>
            </a:r>
            <a:r>
              <a:rPr lang="fr" sz="4000"/>
              <a:t> Apprentissage hors ligne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0" name="Google Shape;650;p6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51" name="Google Shape;651;p6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52" name="Google Shape;652;p65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hors ligne (batch learning)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en ligne (online learning) 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les données sont intégrées séquentiellement à l'algorithme. Utile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un flux continu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des ressources </a:t>
            </a:r>
            <a:b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matérielles limitées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des grandes bases </a:t>
            </a:r>
            <a:b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données (apprentissage</a:t>
            </a:r>
            <a:b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incrémental)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75" y="2212227"/>
            <a:ext cx="7123450" cy="38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méthodes d'apprentissage automatique</a:t>
            </a:r>
            <a:endParaRPr/>
          </a:p>
        </p:txBody>
      </p:sp>
      <p:sp>
        <p:nvSpPr>
          <p:cNvPr id="660" name="Google Shape;660;p6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1" name="Google Shape;661;p6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62" name="Google Shape;662;p6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63" name="Google Shape;663;p66"/>
          <p:cNvSpPr txBox="1"/>
          <p:nvPr/>
        </p:nvSpPr>
        <p:spPr>
          <a:xfrm>
            <a:off x="33700" y="1095600"/>
            <a:ext cx="11793900" cy="4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via la supervision humaine 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supervisé (supervised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non-supervisé (unsupervised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 (semisupervised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par renforcement (reinforcement learning)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en ligne VS Apprentissage hors ligne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hors ligne (batch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en ligne (online learning)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basé sur les instances VS Apprentissage basé sur le modèle 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basé sur les instances (instance-based learning)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basé sur le modèle (model-based learning)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7"/>
          <p:cNvSpPr txBox="1"/>
          <p:nvPr>
            <p:ph type="title"/>
          </p:nvPr>
        </p:nvSpPr>
        <p:spPr>
          <a:xfrm>
            <a:off x="3810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3 - </a:t>
            </a:r>
            <a:r>
              <a:rPr lang="fr"/>
              <a:t>Apprentissage basé sur les instances </a:t>
            </a:r>
            <a:br>
              <a:rPr lang="fr"/>
            </a:br>
            <a:r>
              <a:rPr lang="fr"/>
              <a:t>VS Apprentissage basé sur le modèle</a:t>
            </a:r>
            <a:endParaRPr/>
          </a:p>
        </p:txBody>
      </p:sp>
      <p:sp>
        <p:nvSpPr>
          <p:cNvPr id="670" name="Google Shape;670;p6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6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72" name="Google Shape;672;p6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73" name="Google Shape;673;p67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Apprentissage basé sur les instances (instance-based learning)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par cœur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Généralisation pour les nouvelles instances en la comparant avec les exemples appris (ou une partie d'eux) via une mesure de similarité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50" y="2825575"/>
            <a:ext cx="7175824" cy="35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8"/>
          <p:cNvSpPr txBox="1"/>
          <p:nvPr>
            <p:ph type="title"/>
          </p:nvPr>
        </p:nvSpPr>
        <p:spPr>
          <a:xfrm>
            <a:off x="3810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3 - Apprentissage basé sur les instances </a:t>
            </a:r>
            <a:br>
              <a:rPr lang="fr"/>
            </a:br>
            <a:r>
              <a:rPr lang="fr"/>
              <a:t>VS Apprentissage basé sur le modèle</a:t>
            </a:r>
            <a:endParaRPr/>
          </a:p>
        </p:txBody>
      </p:sp>
      <p:sp>
        <p:nvSpPr>
          <p:cNvPr id="681" name="Google Shape;681;p6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2" name="Google Shape;682;p6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83" name="Google Shape;683;p6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684" name="Google Shape;684;p68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Apprentissage basé sur les instances (instance-based learning)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Apprentissage basé sur le modèle (model-based learning)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 d'un modèle d'apprentissage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Généralisation pour les nouvelles instances en utilisant le modèle d'apprentissage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39" y="2685550"/>
            <a:ext cx="7366676" cy="37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9"/>
          <p:cNvSpPr txBox="1"/>
          <p:nvPr>
            <p:ph type="title"/>
          </p:nvPr>
        </p:nvSpPr>
        <p:spPr>
          <a:xfrm>
            <a:off x="838200" y="25633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980000"/>
                </a:solidFill>
              </a:rPr>
              <a:t>Etapes d'un projet d'apprentissage automatique</a:t>
            </a:r>
            <a:endParaRPr sz="5000">
              <a:solidFill>
                <a:srgbClr val="980000"/>
              </a:solidFill>
            </a:endParaRPr>
          </a:p>
        </p:txBody>
      </p:sp>
      <p:sp>
        <p:nvSpPr>
          <p:cNvPr id="692" name="Google Shape;692;p6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3" name="Google Shape;693;p6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694" name="Google Shape;694;p6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0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2" name="Google Shape;702;p7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703" name="Google Shape;703;p7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704" name="Google Shape;704;p70"/>
          <p:cNvSpPr/>
          <p:nvPr/>
        </p:nvSpPr>
        <p:spPr>
          <a:xfrm>
            <a:off x="1477175" y="24314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705" name="Google Shape;705;p70"/>
          <p:cNvSpPr/>
          <p:nvPr/>
        </p:nvSpPr>
        <p:spPr>
          <a:xfrm>
            <a:off x="4034725" y="243145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 et apprentissage du modèle</a:t>
            </a:r>
            <a:endParaRPr/>
          </a:p>
        </p:txBody>
      </p:sp>
      <p:sp>
        <p:nvSpPr>
          <p:cNvPr id="706" name="Google Shape;706;p70"/>
          <p:cNvSpPr/>
          <p:nvPr/>
        </p:nvSpPr>
        <p:spPr>
          <a:xfrm>
            <a:off x="6677625" y="24314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</a:t>
            </a:r>
            <a:endParaRPr/>
          </a:p>
        </p:txBody>
      </p:sp>
      <p:sp>
        <p:nvSpPr>
          <p:cNvPr id="707" name="Google Shape;707;p70"/>
          <p:cNvSpPr/>
          <p:nvPr/>
        </p:nvSpPr>
        <p:spPr>
          <a:xfrm>
            <a:off x="9189125" y="24576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708" name="Google Shape;708;p70"/>
          <p:cNvCxnSpPr>
            <a:endCxn id="704" idx="1"/>
          </p:cNvCxnSpPr>
          <p:nvPr/>
        </p:nvCxnSpPr>
        <p:spPr>
          <a:xfrm>
            <a:off x="1122896" y="2213016"/>
            <a:ext cx="6174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70"/>
          <p:cNvCxnSpPr/>
          <p:nvPr/>
        </p:nvCxnSpPr>
        <p:spPr>
          <a:xfrm>
            <a:off x="59408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70"/>
          <p:cNvCxnSpPr/>
          <p:nvPr/>
        </p:nvCxnSpPr>
        <p:spPr>
          <a:xfrm>
            <a:off x="84554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70"/>
          <p:cNvSpPr/>
          <p:nvPr/>
        </p:nvSpPr>
        <p:spPr>
          <a:xfrm>
            <a:off x="263025" y="1004525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cxnSp>
        <p:nvCxnSpPr>
          <p:cNvPr id="712" name="Google Shape;712;p70"/>
          <p:cNvCxnSpPr/>
          <p:nvPr/>
        </p:nvCxnSpPr>
        <p:spPr>
          <a:xfrm>
            <a:off x="32738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0" name="Google Shape;720;p7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721" name="Google Shape;721;p7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722" name="Google Shape;722;p71"/>
          <p:cNvSpPr/>
          <p:nvPr/>
        </p:nvSpPr>
        <p:spPr>
          <a:xfrm>
            <a:off x="1477175" y="24314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723" name="Google Shape;723;p71"/>
          <p:cNvSpPr/>
          <p:nvPr/>
        </p:nvSpPr>
        <p:spPr>
          <a:xfrm>
            <a:off x="4034725" y="243145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 et apprentissage du modèle</a:t>
            </a:r>
            <a:endParaRPr/>
          </a:p>
        </p:txBody>
      </p:sp>
      <p:sp>
        <p:nvSpPr>
          <p:cNvPr id="724" name="Google Shape;724;p71"/>
          <p:cNvSpPr/>
          <p:nvPr/>
        </p:nvSpPr>
        <p:spPr>
          <a:xfrm>
            <a:off x="6677625" y="24314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</a:t>
            </a:r>
            <a:endParaRPr/>
          </a:p>
        </p:txBody>
      </p:sp>
      <p:sp>
        <p:nvSpPr>
          <p:cNvPr id="725" name="Google Shape;725;p71"/>
          <p:cNvSpPr/>
          <p:nvPr/>
        </p:nvSpPr>
        <p:spPr>
          <a:xfrm>
            <a:off x="9189125" y="24576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726" name="Google Shape;726;p71"/>
          <p:cNvCxnSpPr>
            <a:endCxn id="722" idx="1"/>
          </p:cNvCxnSpPr>
          <p:nvPr/>
        </p:nvCxnSpPr>
        <p:spPr>
          <a:xfrm>
            <a:off x="1122896" y="2213016"/>
            <a:ext cx="6174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71"/>
          <p:cNvCxnSpPr/>
          <p:nvPr/>
        </p:nvCxnSpPr>
        <p:spPr>
          <a:xfrm>
            <a:off x="59408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71"/>
          <p:cNvCxnSpPr/>
          <p:nvPr/>
        </p:nvCxnSpPr>
        <p:spPr>
          <a:xfrm>
            <a:off x="84554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71"/>
          <p:cNvSpPr/>
          <p:nvPr/>
        </p:nvSpPr>
        <p:spPr>
          <a:xfrm>
            <a:off x="263025" y="1004525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sp>
        <p:nvSpPr>
          <p:cNvPr id="730" name="Google Shape;730;p71"/>
          <p:cNvSpPr txBox="1"/>
          <p:nvPr/>
        </p:nvSpPr>
        <p:spPr>
          <a:xfrm>
            <a:off x="643175" y="3858375"/>
            <a:ext cx="44349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supervised, unsupervised ou Reinforcement Learning 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classification task ou regression tas ou autres 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batch learning un online learning techniques 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71"/>
          <p:cNvCxnSpPr/>
          <p:nvPr/>
        </p:nvCxnSpPr>
        <p:spPr>
          <a:xfrm>
            <a:off x="3273875" y="303565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838200" y="26817"/>
            <a:ext cx="10515600" cy="90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Informations pratiques</a:t>
            </a:r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77175" y="15085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fr">
                <a:solidFill>
                  <a:srgbClr val="000000"/>
                </a:solidFill>
              </a:rPr>
              <a:t>Matières à enseigner à l'ISEN en 2020-2021 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fr">
                <a:solidFill>
                  <a:schemeClr val="dk1"/>
                </a:solidFill>
              </a:rPr>
              <a:t>Volume horaire de la présente matière : 15h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3" name="Google Shape;213;p2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14" name="Google Shape;214;p27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</a:t>
            </a:r>
            <a:r>
              <a:rPr lang="fr"/>
              <a:t>                                                                      ayoub.karine@isen-ouest.yncrea.fr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375" y="3183188"/>
            <a:ext cx="3313960" cy="1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2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9" name="Google Shape;739;p7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740" name="Google Shape;740;p7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742" name="Google Shape;742;p72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 et apprentissage du modèle</a:t>
            </a:r>
            <a:endParaRPr/>
          </a:p>
        </p:txBody>
      </p:sp>
      <p:sp>
        <p:nvSpPr>
          <p:cNvPr id="743" name="Google Shape;743;p72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Fine-tuning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et évaluation</a:t>
            </a:r>
            <a:endParaRPr/>
          </a:p>
        </p:txBody>
      </p:sp>
      <p:sp>
        <p:nvSpPr>
          <p:cNvPr id="744" name="Google Shape;744;p72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745" name="Google Shape;745;p72"/>
          <p:cNvCxnSpPr>
            <a:stCxn id="741" idx="6"/>
            <a:endCxn id="742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72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72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72"/>
          <p:cNvSpPr txBox="1"/>
          <p:nvPr/>
        </p:nvSpPr>
        <p:spPr>
          <a:xfrm>
            <a:off x="674825" y="2652950"/>
            <a:ext cx="44349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Téléchargement des données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- Informations sur les données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72"/>
          <p:cNvCxnSpPr>
            <a:endCxn id="741" idx="1"/>
          </p:cNvCxnSpPr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72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pic>
        <p:nvPicPr>
          <p:cNvPr id="751" name="Google Shape;7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75" y="2862875"/>
            <a:ext cx="1852830" cy="22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063" y="2862875"/>
            <a:ext cx="4040587" cy="19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2"/>
          <p:cNvSpPr txBox="1"/>
          <p:nvPr/>
        </p:nvSpPr>
        <p:spPr>
          <a:xfrm>
            <a:off x="615025" y="3020125"/>
            <a:ext cx="29841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le nombre d'instances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feature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label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tous les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attribut : une valeur du feature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fonction de prédiction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625" y="4770275"/>
            <a:ext cx="1395500" cy="3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3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2" name="Google Shape;762;p7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763" name="Google Shape;763;p7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764" name="Google Shape;764;p73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765" name="Google Shape;765;p73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 et apprentissage du modèle</a:t>
            </a:r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Fine-tuning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et évaluation</a:t>
            </a:r>
            <a:endParaRPr/>
          </a:p>
        </p:txBody>
      </p:sp>
      <p:sp>
        <p:nvSpPr>
          <p:cNvPr id="767" name="Google Shape;767;p73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768" name="Google Shape;768;p73"/>
          <p:cNvCxnSpPr>
            <a:stCxn id="764" idx="6"/>
            <a:endCxn id="765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73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73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73"/>
          <p:cNvSpPr txBox="1"/>
          <p:nvPr/>
        </p:nvSpPr>
        <p:spPr>
          <a:xfrm>
            <a:off x="674825" y="2652950"/>
            <a:ext cx="44349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Téléchargement des données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Informations sur les données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Découverte et visualisation des données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Nettoyage des données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Répartition des données via la validation croisée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2" name="Google Shape;7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25" y="4027200"/>
            <a:ext cx="4322400" cy="213192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3"/>
          <p:cNvSpPr txBox="1"/>
          <p:nvPr/>
        </p:nvSpPr>
        <p:spPr>
          <a:xfrm>
            <a:off x="3540500" y="6088275"/>
            <a:ext cx="1847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K-fold cross validation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4" name="Google Shape;77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00" y="4027200"/>
            <a:ext cx="4371649" cy="20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3"/>
          <p:cNvSpPr txBox="1"/>
          <p:nvPr/>
        </p:nvSpPr>
        <p:spPr>
          <a:xfrm>
            <a:off x="8197125" y="6088275"/>
            <a:ext cx="230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hould-out cross-validation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6" name="Google Shape;776;p73"/>
          <p:cNvCxnSpPr>
            <a:endCxn id="764" idx="1"/>
          </p:cNvCxnSpPr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73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5" name="Google Shape;785;p7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786" name="Google Shape;786;p7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787" name="Google Shape;787;p74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788" name="Google Shape;788;p74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789" name="Google Shape;789;p74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Fine-tuning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et évaluation</a:t>
            </a:r>
            <a:endParaRPr/>
          </a:p>
        </p:txBody>
      </p:sp>
      <p:sp>
        <p:nvSpPr>
          <p:cNvPr id="790" name="Google Shape;790;p74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791" name="Google Shape;791;p74"/>
          <p:cNvCxnSpPr>
            <a:stCxn id="787" idx="6"/>
            <a:endCxn id="788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74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74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74"/>
          <p:cNvSpPr txBox="1"/>
          <p:nvPr/>
        </p:nvSpPr>
        <p:spPr>
          <a:xfrm>
            <a:off x="2838500" y="2751275"/>
            <a:ext cx="4125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Apprentissage des données d'apprentissage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fr">
                <a:latin typeface="Calibri"/>
                <a:ea typeface="Calibri"/>
                <a:cs typeface="Calibri"/>
                <a:sym typeface="Calibri"/>
              </a:rPr>
              <a:t>Evaluation du modèle d'apprentissage sur les données d'apprentissage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Evaluation du modèle d'apprentissage sur les données de validation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5" name="Google Shape;795;p74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74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pic>
        <p:nvPicPr>
          <p:cNvPr id="797" name="Google Shape;7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676" y="2707750"/>
            <a:ext cx="1454000" cy="17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675" y="2897575"/>
            <a:ext cx="2474251" cy="1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7125" y="4312350"/>
            <a:ext cx="972850" cy="2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4"/>
          <p:cNvSpPr txBox="1"/>
          <p:nvPr/>
        </p:nvSpPr>
        <p:spPr>
          <a:xfrm>
            <a:off x="6678750" y="2508250"/>
            <a:ext cx="175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Cas de la régression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1" name="Google Shape;80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6425" y="5085250"/>
            <a:ext cx="2886650" cy="6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4"/>
          <p:cNvSpPr txBox="1"/>
          <p:nvPr/>
        </p:nvSpPr>
        <p:spPr>
          <a:xfrm>
            <a:off x="7326750" y="4454900"/>
            <a:ext cx="4672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Régression : Root Mean Square Error (RMSE) = cost function</a:t>
            </a:r>
            <a:endParaRPr b="1"/>
          </a:p>
        </p:txBody>
      </p:sp>
      <p:pic>
        <p:nvPicPr>
          <p:cNvPr id="803" name="Google Shape;80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350" y="4065575"/>
            <a:ext cx="4322400" cy="213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5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5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1" name="Google Shape;811;p75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812" name="Google Shape;812;p75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813" name="Google Shape;813;p75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814" name="Google Shape;814;p75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815" name="Google Shape;815;p75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Fine-tuning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et évaluation</a:t>
            </a:r>
            <a:endParaRPr/>
          </a:p>
        </p:txBody>
      </p:sp>
      <p:sp>
        <p:nvSpPr>
          <p:cNvPr id="816" name="Google Shape;816;p75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817" name="Google Shape;817;p75"/>
          <p:cNvCxnSpPr>
            <a:stCxn id="813" idx="6"/>
            <a:endCxn id="814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75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75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0" name="Google Shape;820;p75"/>
          <p:cNvSpPr txBox="1"/>
          <p:nvPr/>
        </p:nvSpPr>
        <p:spPr>
          <a:xfrm>
            <a:off x="2838500" y="2751275"/>
            <a:ext cx="4125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Apprentissage des données d'apprentissage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Evaluation du modèle d'apprentissage sur les données d'apprentissage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Evaluation du modèle d'apprentissage sur les données de validation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74" y="4342875"/>
            <a:ext cx="3968400" cy="9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75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75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pic>
        <p:nvPicPr>
          <p:cNvPr id="824" name="Google Shape;8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676" y="2707750"/>
            <a:ext cx="1454000" cy="17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4675" y="2897575"/>
            <a:ext cx="2474251" cy="1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7125" y="4312350"/>
            <a:ext cx="972850" cy="2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5"/>
          <p:cNvSpPr txBox="1"/>
          <p:nvPr/>
        </p:nvSpPr>
        <p:spPr>
          <a:xfrm>
            <a:off x="6678750" y="2508250"/>
            <a:ext cx="175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Cas de la régression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" name="Google Shape;82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6425" y="5085250"/>
            <a:ext cx="2886650" cy="6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5"/>
          <p:cNvSpPr txBox="1"/>
          <p:nvPr/>
        </p:nvSpPr>
        <p:spPr>
          <a:xfrm>
            <a:off x="7326750" y="4454900"/>
            <a:ext cx="4672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Régression : Root Mean Square Error (RMSE) = cost function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6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6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7" name="Google Shape;837;p76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838" name="Google Shape;838;p76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839" name="Google Shape;839;p76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840" name="Google Shape;840;p76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841" name="Google Shape;841;p76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Fine-tuning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et évaluation</a:t>
            </a:r>
            <a:endParaRPr/>
          </a:p>
        </p:txBody>
      </p:sp>
      <p:sp>
        <p:nvSpPr>
          <p:cNvPr id="842" name="Google Shape;842;p76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  <p:cxnSp>
        <p:nvCxnSpPr>
          <p:cNvPr id="843" name="Google Shape;843;p76"/>
          <p:cNvCxnSpPr>
            <a:stCxn id="839" idx="6"/>
            <a:endCxn id="840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76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76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76"/>
          <p:cNvSpPr txBox="1"/>
          <p:nvPr/>
        </p:nvSpPr>
        <p:spPr>
          <a:xfrm>
            <a:off x="2838500" y="2751275"/>
            <a:ext cx="4125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Apprentissage des données d'apprentissage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Evaluation du modèle d'apprentissage sur les données d'apprentissage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Evaluation du modèle d'apprentissage sur les données de validation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Sur-apprentissage ? = 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modèle trop spécialisé sur les données du Training Set et qui se généralise mal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Sous-apprentissage ? =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modèle qui s’adapte mal au Training Set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7" name="Google Shape;847;p76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6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7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7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6" name="Google Shape;856;p77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857" name="Google Shape;857;p77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858" name="Google Shape;858;p77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859" name="Google Shape;859;p77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860" name="Google Shape;860;p77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évaluation</a:t>
            </a:r>
            <a:endParaRPr/>
          </a:p>
        </p:txBody>
      </p:sp>
      <p:cxnSp>
        <p:nvCxnSpPr>
          <p:cNvPr id="861" name="Google Shape;861;p77"/>
          <p:cNvCxnSpPr>
            <a:stCxn id="858" idx="6"/>
            <a:endCxn id="859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p77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77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77"/>
          <p:cNvSpPr txBox="1"/>
          <p:nvPr/>
        </p:nvSpPr>
        <p:spPr>
          <a:xfrm>
            <a:off x="5622200" y="2713300"/>
            <a:ext cx="36378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- Chercher les meilleurs paramètres du modèle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Évaluer le modèle sur la base de test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750" y="3515950"/>
            <a:ext cx="4223474" cy="2925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77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77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sp>
        <p:nvSpPr>
          <p:cNvPr id="868" name="Google Shape;868;p77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8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6" name="Google Shape;876;p7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877" name="Google Shape;877;p78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878" name="Google Shape;878;p78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879" name="Google Shape;879;p78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880" name="Google Shape;880;p78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évaluation</a:t>
            </a:r>
            <a:endParaRPr/>
          </a:p>
        </p:txBody>
      </p:sp>
      <p:cxnSp>
        <p:nvCxnSpPr>
          <p:cNvPr id="881" name="Google Shape;881;p78"/>
          <p:cNvCxnSpPr>
            <a:stCxn id="878" idx="6"/>
            <a:endCxn id="879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p78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78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78"/>
          <p:cNvSpPr txBox="1"/>
          <p:nvPr/>
        </p:nvSpPr>
        <p:spPr>
          <a:xfrm>
            <a:off x="5622200" y="2713300"/>
            <a:ext cx="36378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Chercher les meilleurs paramètres du modèle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- Évaluer le modèle sur la base de test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78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78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pic>
        <p:nvPicPr>
          <p:cNvPr id="887" name="Google Shape;8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525" y="3790238"/>
            <a:ext cx="1500770" cy="152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993" y="3957381"/>
            <a:ext cx="2553838" cy="102844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8"/>
          <p:cNvSpPr txBox="1"/>
          <p:nvPr/>
        </p:nvSpPr>
        <p:spPr>
          <a:xfrm>
            <a:off x="5362825" y="3614575"/>
            <a:ext cx="180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Cas de la régression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703" y="5883661"/>
            <a:ext cx="2979503" cy="57156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8"/>
          <p:cNvSpPr txBox="1"/>
          <p:nvPr/>
        </p:nvSpPr>
        <p:spPr>
          <a:xfrm>
            <a:off x="6031669" y="5328629"/>
            <a:ext cx="4822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Régression : Root Mean Square Error (RMSE) = cost function</a:t>
            </a:r>
            <a:endParaRPr b="1"/>
          </a:p>
        </p:txBody>
      </p:sp>
      <p:sp>
        <p:nvSpPr>
          <p:cNvPr id="892" name="Google Shape;892;p78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9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Etapes d'un projet d'apprentissage automatique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7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0" name="Google Shape;900;p7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01" name="Google Shape;901;p7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902" name="Google Shape;902;p79"/>
          <p:cNvSpPr/>
          <p:nvPr/>
        </p:nvSpPr>
        <p:spPr>
          <a:xfrm>
            <a:off x="127842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903" name="Google Shape;903;p79"/>
          <p:cNvSpPr/>
          <p:nvPr/>
        </p:nvSpPr>
        <p:spPr>
          <a:xfrm>
            <a:off x="3835975" y="1273700"/>
            <a:ext cx="19281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et apprentissage du modèle</a:t>
            </a:r>
            <a:endParaRPr/>
          </a:p>
        </p:txBody>
      </p:sp>
      <p:sp>
        <p:nvSpPr>
          <p:cNvPr id="904" name="Google Shape;904;p79"/>
          <p:cNvSpPr/>
          <p:nvPr/>
        </p:nvSpPr>
        <p:spPr>
          <a:xfrm>
            <a:off x="6478875" y="1273700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évaluation</a:t>
            </a:r>
            <a:endParaRPr/>
          </a:p>
        </p:txBody>
      </p:sp>
      <p:cxnSp>
        <p:nvCxnSpPr>
          <p:cNvPr id="905" name="Google Shape;905;p79"/>
          <p:cNvCxnSpPr>
            <a:stCxn id="902" idx="6"/>
            <a:endCxn id="903" idx="2"/>
          </p:cNvCxnSpPr>
          <p:nvPr/>
        </p:nvCxnSpPr>
        <p:spPr>
          <a:xfrm>
            <a:off x="3075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79"/>
          <p:cNvCxnSpPr/>
          <p:nvPr/>
        </p:nvCxnSpPr>
        <p:spPr>
          <a:xfrm>
            <a:off x="57421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79"/>
          <p:cNvCxnSpPr/>
          <p:nvPr/>
        </p:nvCxnSpPr>
        <p:spPr>
          <a:xfrm>
            <a:off x="8256725" y="1877900"/>
            <a:ext cx="7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79"/>
          <p:cNvCxnSpPr/>
          <p:nvPr/>
        </p:nvCxnSpPr>
        <p:spPr>
          <a:xfrm>
            <a:off x="1070546" y="1235566"/>
            <a:ext cx="4710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79"/>
          <p:cNvSpPr/>
          <p:nvPr/>
        </p:nvSpPr>
        <p:spPr>
          <a:xfrm>
            <a:off x="0" y="27088"/>
            <a:ext cx="1796700" cy="1208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Etudes du problème</a:t>
            </a:r>
            <a:endParaRPr/>
          </a:p>
        </p:txBody>
      </p:sp>
      <p:sp>
        <p:nvSpPr>
          <p:cNvPr id="910" name="Google Shape;910;p79"/>
          <p:cNvSpPr txBox="1"/>
          <p:nvPr/>
        </p:nvSpPr>
        <p:spPr>
          <a:xfrm>
            <a:off x="8275575" y="2751275"/>
            <a:ext cx="36378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En cas de bonnes performances du modèle, test sur les nouvelles données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- Déploiement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9"/>
          <p:cNvSpPr/>
          <p:nvPr/>
        </p:nvSpPr>
        <p:spPr>
          <a:xfrm>
            <a:off x="8990375" y="1299850"/>
            <a:ext cx="1796700" cy="1208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modèle pour les prédictions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0"/>
          <p:cNvSpPr txBox="1"/>
          <p:nvPr>
            <p:ph type="title"/>
          </p:nvPr>
        </p:nvSpPr>
        <p:spPr>
          <a:xfrm>
            <a:off x="838200" y="25633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980000"/>
                </a:solidFill>
              </a:rPr>
              <a:t>Outils pour les travaux pratiques</a:t>
            </a:r>
            <a:endParaRPr sz="5000">
              <a:solidFill>
                <a:srgbClr val="980000"/>
              </a:solidFill>
            </a:endParaRPr>
          </a:p>
        </p:txBody>
      </p:sp>
      <p:sp>
        <p:nvSpPr>
          <p:cNvPr id="918" name="Google Shape;918;p8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9" name="Google Shape;919;p8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20" name="Google Shape;920;p8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1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Langage de programmation</a:t>
            </a:r>
            <a:endParaRPr/>
          </a:p>
        </p:txBody>
      </p:sp>
      <p:sp>
        <p:nvSpPr>
          <p:cNvPr id="927" name="Google Shape;927;p8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8" name="Google Shape;928;p8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29" name="Google Shape;929;p8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pic>
        <p:nvPicPr>
          <p:cNvPr id="930" name="Google Shape;9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3" y="1018317"/>
            <a:ext cx="5690353" cy="521568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1"/>
          <p:cNvSpPr txBox="1"/>
          <p:nvPr/>
        </p:nvSpPr>
        <p:spPr>
          <a:xfrm>
            <a:off x="1174925" y="6146700"/>
            <a:ext cx="29481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survey 2020 de stackoverflow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799" y="2211826"/>
            <a:ext cx="3106301" cy="20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838200" y="26817"/>
            <a:ext cx="10515600" cy="90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Informations pratiques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77175" y="15085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fr">
                <a:solidFill>
                  <a:srgbClr val="000000"/>
                </a:solidFill>
              </a:rPr>
              <a:t>Matières à enseigner à l'ISEN en 2020-2021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fr">
                <a:solidFill>
                  <a:schemeClr val="dk1"/>
                </a:solidFill>
              </a:rPr>
              <a:t>Volume horaire de la présente matière : 15h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fr">
                <a:solidFill>
                  <a:schemeClr val="dk1"/>
                </a:solidFill>
              </a:rPr>
              <a:t>Références principales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4" name="Google Shape;224;p28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25" name="Google Shape;225;p28"/>
          <p:cNvSpPr txBox="1"/>
          <p:nvPr>
            <p:ph idx="11" type="ftr"/>
          </p:nvPr>
        </p:nvSpPr>
        <p:spPr>
          <a:xfrm>
            <a:off x="4261967" y="6525003"/>
            <a:ext cx="792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ayoub.karine@isen-ouest.yncrea.fr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975" y="2754175"/>
            <a:ext cx="2830201" cy="37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1475" y="2695100"/>
            <a:ext cx="2680325" cy="37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2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Notebook</a:t>
            </a:r>
            <a:endParaRPr/>
          </a:p>
        </p:txBody>
      </p:sp>
      <p:sp>
        <p:nvSpPr>
          <p:cNvPr id="939" name="Google Shape;939;p82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0" name="Google Shape;940;p82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41" name="Google Shape;941;p82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942" name="Google Shape;942;p82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Un notebook est est une interface de programmation interactive permettant de combiner des sections en langage naturel et des sections en langage informatique [1]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Un notebook vous permet d'écrire et d'exécuter du code Python dans votre navigateur. Réellement, les codes sont interprétés par un serveur cloud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82"/>
          <p:cNvSpPr txBox="1"/>
          <p:nvPr/>
        </p:nvSpPr>
        <p:spPr>
          <a:xfrm>
            <a:off x="200350" y="5999700"/>
            <a:ext cx="4877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[1] https://fr.wikipedia.org/wiki/Notebook_(programmation)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450" y="3091100"/>
            <a:ext cx="1548624" cy="17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938" y="31171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8200" y="3117125"/>
            <a:ext cx="1831675" cy="18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3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Notebook</a:t>
            </a:r>
            <a:endParaRPr/>
          </a:p>
        </p:txBody>
      </p:sp>
      <p:sp>
        <p:nvSpPr>
          <p:cNvPr id="953" name="Google Shape;953;p83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4" name="Google Shape;954;p83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55" name="Google Shape;955;p83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956" name="Google Shape;956;p83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Un notebook est est une interface de programmation interactive permettant de combiner des sections en langage naturel et des sections en langage informatique [1]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Un notebook vous permet d'écrire et d'exécuter du code Python dans votre navigateur. Réellement, les codes sont interprétés par un serveur cloud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83"/>
          <p:cNvSpPr txBox="1"/>
          <p:nvPr/>
        </p:nvSpPr>
        <p:spPr>
          <a:xfrm>
            <a:off x="200350" y="5999700"/>
            <a:ext cx="4877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[1] https://fr.wikipedia.org/wiki/Notebook_(programmation)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50" y="2996200"/>
            <a:ext cx="1210224" cy="140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73" y="2914673"/>
            <a:ext cx="2154625" cy="14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400" y="2996200"/>
            <a:ext cx="1402875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3"/>
          <p:cNvSpPr/>
          <p:nvPr/>
        </p:nvSpPr>
        <p:spPr>
          <a:xfrm>
            <a:off x="1794625" y="3171725"/>
            <a:ext cx="1853700" cy="901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9723" y="2996198"/>
            <a:ext cx="4597350" cy="17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4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Bibliothèques</a:t>
            </a:r>
            <a:endParaRPr/>
          </a:p>
        </p:txBody>
      </p:sp>
      <p:sp>
        <p:nvSpPr>
          <p:cNvPr id="969" name="Google Shape;969;p84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0" name="Google Shape;970;p84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971" name="Google Shape;971;p84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pic>
        <p:nvPicPr>
          <p:cNvPr id="972" name="Google Shape;9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84140"/>
            <a:ext cx="3194400" cy="12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674" y="1821195"/>
            <a:ext cx="2861850" cy="15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0875" y="2115294"/>
            <a:ext cx="3190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9800" y="3975948"/>
            <a:ext cx="6089826" cy="14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38200" y="25633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980000"/>
                </a:solidFill>
              </a:rPr>
              <a:t>Motivation</a:t>
            </a:r>
            <a:endParaRPr sz="5000">
              <a:solidFill>
                <a:srgbClr val="980000"/>
              </a:solidFill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36" name="Google Shape;236;p29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Qu'est ce que l'IA ?</a:t>
            </a:r>
            <a:endParaRPr/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30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45" name="Google Shape;245;p30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33700" y="1095600"/>
            <a:ext cx="117939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L'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Intelligence Artificielle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2400">
                <a:latin typeface="Calibri"/>
                <a:ea typeface="Calibri"/>
                <a:cs typeface="Calibri"/>
                <a:sym typeface="Calibri"/>
              </a:rPr>
              <a:t>(IA)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est l'ensemble des théories et des techniques mises en œuvre en vue de réaliser des machines capables de simuler l'intelligence [1].</a:t>
            </a:r>
            <a:br>
              <a:rPr lang="fr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150" y="6015025"/>
            <a:ext cx="5049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aseline="30000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baseline="30000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https://fr.wikipedia.org/wiki/Intelligence_artificielle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325" y="2468045"/>
            <a:ext cx="5777126" cy="32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/>
          <p:nvPr/>
        </p:nvSpPr>
        <p:spPr>
          <a:xfrm>
            <a:off x="5616125" y="2494600"/>
            <a:ext cx="1791600" cy="21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838200" y="103017"/>
            <a:ext cx="10515600" cy="90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</a:t>
            </a:r>
            <a:endParaRPr/>
          </a:p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2963288" y="6521029"/>
            <a:ext cx="564900" cy="33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0" type="dt"/>
          </p:nvPr>
        </p:nvSpPr>
        <p:spPr>
          <a:xfrm>
            <a:off x="33685" y="6525004"/>
            <a:ext cx="274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2020-2021</a:t>
            </a:r>
            <a:endParaRPr/>
          </a:p>
        </p:txBody>
      </p:sp>
      <p:sp>
        <p:nvSpPr>
          <p:cNvPr id="258" name="Google Shape;258;p31"/>
          <p:cNvSpPr txBox="1"/>
          <p:nvPr>
            <p:ph idx="11" type="ftr"/>
          </p:nvPr>
        </p:nvSpPr>
        <p:spPr>
          <a:xfrm>
            <a:off x="4261967" y="6525003"/>
            <a:ext cx="7929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                                                                       ayoub.karine@isen-ouest.yncrea.fr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33675" y="2117475"/>
            <a:ext cx="43824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00" y="2160899"/>
            <a:ext cx="4619475" cy="30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